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586" r:id="rId2"/>
    <p:sldId id="575" r:id="rId3"/>
    <p:sldId id="546" r:id="rId4"/>
    <p:sldId id="555" r:id="rId5"/>
    <p:sldId id="585" r:id="rId6"/>
    <p:sldId id="577" r:id="rId7"/>
    <p:sldId id="583" r:id="rId8"/>
    <p:sldId id="582" r:id="rId9"/>
    <p:sldId id="584" r:id="rId10"/>
    <p:sldId id="567" r:id="rId11"/>
    <p:sldId id="579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434" autoAdjust="0"/>
  </p:normalViewPr>
  <p:slideViewPr>
    <p:cSldViewPr>
      <p:cViewPr>
        <p:scale>
          <a:sx n="100" d="100"/>
          <a:sy n="100" d="100"/>
        </p:scale>
        <p:origin x="-1944" y="-3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207B9D-BB77-4FE5-A9F5-0999D36B7C0C}" type="datetimeFigureOut">
              <a:rPr lang="en-US" smtClean="0"/>
              <a:pPr/>
              <a:t>6/18/2015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BDC817-3888-46D5-BC47-BBB3EDD982A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1292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BDC817-3888-46D5-BC47-BBB3EDD982AC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730994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BDC817-3888-46D5-BC47-BBB3EDD982AC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488518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dirty="0" smtClean="0"/>
              <a:t>Parsing: 13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Translation</a:t>
            </a:r>
            <a:r>
              <a:rPr lang="en-US" smtClean="0"/>
              <a:t>: 24</a:t>
            </a:r>
            <a:endParaRPr lang="en-US" dirty="0" smtClean="0"/>
          </a:p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496E96F-B5D4-4BAA-BD41-C4D119387F9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3087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496E96F-B5D4-4BAA-BD41-C4D119387F9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8536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496E96F-B5D4-4BAA-BD41-C4D119387F9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8732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BDC817-3888-46D5-BC47-BBB3EDD982AC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48851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dirty="0" smtClean="0"/>
              <a:t>Parsing: 8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Translation: 5</a:t>
            </a:r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496E96F-B5D4-4BAA-BD41-C4D119387F9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76156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dirty="0" smtClean="0"/>
              <a:t>Parsing: 8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Translation: 9</a:t>
            </a:r>
          </a:p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496E96F-B5D4-4BAA-BD41-C4D119387F9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586262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dirty="0" smtClean="0"/>
              <a:t>Parsing: 8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Translation: 13</a:t>
            </a:r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496E96F-B5D4-4BAA-BD41-C4D119387F9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267959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dirty="0" smtClean="0"/>
              <a:t>Parsing: 8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Translation: 7</a:t>
            </a:r>
          </a:p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496E96F-B5D4-4BAA-BD41-C4D119387F9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113596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dirty="0" smtClean="0"/>
              <a:t>Parsing: 8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Translation: 9</a:t>
            </a:r>
          </a:p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496E96F-B5D4-4BAA-BD41-C4D119387F9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4861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03680-D0BC-4BCF-840F-2A0CA9B9CFB5}" type="datetimeFigureOut">
              <a:rPr lang="en-US" smtClean="0"/>
              <a:pPr/>
              <a:t>6/18/2015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7A234-9E2C-415E-972C-286DA9D67C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54099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03680-D0BC-4BCF-840F-2A0CA9B9CFB5}" type="datetimeFigureOut">
              <a:rPr lang="en-US" smtClean="0"/>
              <a:pPr/>
              <a:t>6/18/2015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7A234-9E2C-415E-972C-286DA9D67C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302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03680-D0BC-4BCF-840F-2A0CA9B9CFB5}" type="datetimeFigureOut">
              <a:rPr lang="en-US" smtClean="0"/>
              <a:pPr/>
              <a:t>6/18/2015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7A234-9E2C-415E-972C-286DA9D67C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10960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03680-D0BC-4BCF-840F-2A0CA9B9CFB5}" type="datetimeFigureOut">
              <a:rPr lang="en-US" smtClean="0"/>
              <a:pPr/>
              <a:t>6/18/2015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7A234-9E2C-415E-972C-286DA9D67C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4681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03680-D0BC-4BCF-840F-2A0CA9B9CFB5}" type="datetimeFigureOut">
              <a:rPr lang="en-US" smtClean="0"/>
              <a:pPr/>
              <a:t>6/18/2015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7A234-9E2C-415E-972C-286DA9D67C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45408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03680-D0BC-4BCF-840F-2A0CA9B9CFB5}" type="datetimeFigureOut">
              <a:rPr lang="en-US" smtClean="0"/>
              <a:pPr/>
              <a:t>6/18/2015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7A234-9E2C-415E-972C-286DA9D67C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55492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03680-D0BC-4BCF-840F-2A0CA9B9CFB5}" type="datetimeFigureOut">
              <a:rPr lang="en-US" smtClean="0"/>
              <a:pPr/>
              <a:t>6/18/2015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7A234-9E2C-415E-972C-286DA9D67C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2250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03680-D0BC-4BCF-840F-2A0CA9B9CFB5}" type="datetimeFigureOut">
              <a:rPr lang="en-US" smtClean="0"/>
              <a:pPr/>
              <a:t>6/18/2015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7A234-9E2C-415E-972C-286DA9D67C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45268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03680-D0BC-4BCF-840F-2A0CA9B9CFB5}" type="datetimeFigureOut">
              <a:rPr lang="en-US" smtClean="0"/>
              <a:pPr/>
              <a:t>6/18/2015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7A234-9E2C-415E-972C-286DA9D67C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7617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03680-D0BC-4BCF-840F-2A0CA9B9CFB5}" type="datetimeFigureOut">
              <a:rPr lang="en-US" smtClean="0"/>
              <a:pPr/>
              <a:t>6/18/2015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7A234-9E2C-415E-972C-286DA9D67C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6475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03680-D0BC-4BCF-840F-2A0CA9B9CFB5}" type="datetimeFigureOut">
              <a:rPr lang="en-US" smtClean="0"/>
              <a:pPr/>
              <a:t>6/18/2015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7A234-9E2C-415E-972C-286DA9D67C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34595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803680-D0BC-4BCF-840F-2A0CA9B9CFB5}" type="datetimeFigureOut">
              <a:rPr lang="en-US" smtClean="0"/>
              <a:pPr/>
              <a:t>6/18/2015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A7A234-9E2C-415E-972C-286DA9D67C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63631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wmajor@lsu.edu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Ancient Greek for Everyone:</a:t>
            </a:r>
            <a:b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 New Digital Resource for Beginning Greek </a:t>
            </a:r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6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Units </a:t>
            </a:r>
            <a:r>
              <a:rPr lang="en-US" sz="3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3 part 2: </a:t>
            </a:r>
            <a:r>
              <a:rPr lang="en-US" sz="36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Feminine Nouns</a:t>
            </a:r>
            <a:r>
              <a:rPr lang="en-US" sz="36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Biblical </a:t>
            </a:r>
            <a:r>
              <a:rPr lang="en-US" sz="36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Reading</a:t>
            </a:r>
            <a:endParaRPr lang="en-US" sz="36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419600"/>
            <a:ext cx="6400800" cy="17526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2015 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edition</a:t>
            </a:r>
          </a:p>
          <a:p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Wilfred E. Major</a:t>
            </a:r>
          </a:p>
          <a:p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wmajor@lsu.edu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18315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Ancient Greek for Everyone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Autofit/>
          </a:bodyPr>
          <a:lstStyle/>
          <a:p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 following reading is quoted from the New Testament.</a:t>
            </a:r>
          </a:p>
          <a:p>
            <a:endParaRPr lang="en-US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247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Ancient Greek for Everyone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696200" cy="4876800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Paul is reassuring the congregation at Thessalonica. He famously describes the day of the Lord coming like a thief in the night. He then addresses the Thessalonians directly: </a:t>
            </a:r>
          </a:p>
          <a:p>
            <a:pPr marL="0" indent="0">
              <a:buNone/>
              <a:defRPr/>
            </a:pPr>
            <a:endParaRPr lang="en-US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00050" lvl="1" indent="0">
              <a:buNone/>
              <a:defRPr/>
            </a:pPr>
            <a:r>
              <a:rPr lang="el-GR" sz="2400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πάντες γὰρ ὑμεῖς υἱοὶ φωτός ἐστε </a:t>
            </a:r>
            <a:endParaRPr lang="en-US" sz="2400" dirty="0" smtClean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  <a:p>
            <a:pPr marL="400050" lvl="1" indent="0">
              <a:buNone/>
              <a:defRPr/>
            </a:pPr>
            <a:r>
              <a:rPr lang="en-US" sz="2400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	</a:t>
            </a:r>
            <a:r>
              <a:rPr lang="en-US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	        </a:t>
            </a:r>
            <a:r>
              <a:rPr lang="el-GR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καὶ </a:t>
            </a:r>
            <a:r>
              <a:rPr lang="el-GR" sz="2400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υἱοὶ ἡμέρας. </a:t>
            </a:r>
          </a:p>
          <a:p>
            <a:pPr marL="400050" lvl="1" indent="0">
              <a:buNone/>
              <a:defRPr/>
            </a:pPr>
            <a:r>
              <a:rPr lang="el-GR" sz="2400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οὐκ ἐσμὲν νυκτὸς οὐδὲ </a:t>
            </a:r>
            <a:r>
              <a:rPr lang="el-GR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σκότους</a:t>
            </a:r>
            <a:r>
              <a:rPr lang="en-US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</a:p>
          <a:p>
            <a:pPr marL="400050" lvl="1" indent="0" algn="r">
              <a:buNone/>
              <a:defRPr/>
            </a:pPr>
            <a:r>
              <a:rPr lang="el-GR" sz="20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Πρὸς Θεσσαλονικεῖς α</a:t>
            </a:r>
            <a:r>
              <a:rPr lang="el-GR" sz="2000" dirty="0" smtClean="0">
                <a:solidFill>
                  <a:schemeClr val="bg1"/>
                </a:solidFill>
                <a:latin typeface="Palatino Linotype" pitchFamily="18" charset="0"/>
              </a:rPr>
              <a:t>’</a:t>
            </a:r>
            <a:r>
              <a:rPr lang="el-GR" sz="2000" dirty="0" smtClean="0">
                <a:solidFill>
                  <a:srgbClr val="FFFF00"/>
                </a:solidFill>
                <a:latin typeface="Palatino Linotype" pitchFamily="18" charset="0"/>
              </a:rPr>
              <a:t> </a:t>
            </a:r>
            <a:r>
              <a:rPr lang="en-US" sz="20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5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:5</a:t>
            </a:r>
          </a:p>
          <a:p>
            <a:pPr marL="400050" lvl="1" indent="0">
              <a:buNone/>
              <a:defRPr/>
            </a:pPr>
            <a:endParaRPr lang="en-U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5515227"/>
            <a:ext cx="2661306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el-GR" sz="20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γάρ</a:t>
            </a:r>
            <a:r>
              <a:rPr lang="en-US" sz="20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because, for </a:t>
            </a:r>
            <a:endParaRPr lang="en-US" sz="20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l-GR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ἡμέρας</a:t>
            </a:r>
            <a:r>
              <a:rPr lang="el-GR" sz="20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(gen </a:t>
            </a:r>
            <a:r>
              <a:rPr lang="en-US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sg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l-GR" sz="2000" dirty="0" smtClean="0">
                <a:solidFill>
                  <a:srgbClr val="FFFF00"/>
                </a:solidFill>
                <a:latin typeface="Palatino Linotype" panose="02040502050505030304" pitchFamily="18" charset="0"/>
                <a:cs typeface="Times New Roman" pitchFamily="18" charset="0"/>
              </a:rPr>
              <a:t>ἡ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day</a:t>
            </a:r>
            <a:r>
              <a:rPr lang="el-GR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defRPr/>
            </a:pPr>
            <a:r>
              <a:rPr lang="el-GR" sz="20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οὐδέ </a:t>
            </a: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not </a:t>
            </a:r>
            <a:endParaRPr lang="el-GR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l-GR" sz="20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πάντες</a:t>
            </a:r>
            <a:r>
              <a:rPr lang="el-GR" sz="2000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nom </a:t>
            </a:r>
            <a:r>
              <a:rPr lang="en-US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pl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 all</a:t>
            </a:r>
            <a:endParaRPr lang="el-GR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545372" y="5515226"/>
            <a:ext cx="2574744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el-GR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σκότους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(gen </a:t>
            </a:r>
            <a:r>
              <a:rPr lang="en-US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sg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 dark</a:t>
            </a:r>
            <a:endParaRPr lang="en-US" sz="2000" dirty="0">
              <a:solidFill>
                <a:srgbClr val="FFFF00"/>
              </a:solidFill>
              <a:latin typeface="Palatino Linotype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l-GR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υἱοί</a:t>
            </a:r>
            <a:r>
              <a:rPr lang="el-GR" sz="20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nom </a:t>
            </a:r>
            <a:r>
              <a:rPr lang="en-US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pl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l-GR" sz="2000" dirty="0" smtClean="0">
                <a:solidFill>
                  <a:srgbClr val="FFFF00"/>
                </a:solidFill>
                <a:latin typeface="Palatino Linotype" panose="02040502050505030304" pitchFamily="18" charset="0"/>
                <a:cs typeface="Times New Roman" pitchFamily="18" charset="0"/>
              </a:rPr>
              <a:t>ὁ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sons</a:t>
            </a:r>
            <a:endParaRPr lang="el-GR" sz="2000" dirty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l-GR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ὑμεῖς</a:t>
            </a:r>
            <a:r>
              <a:rPr lang="el-GR" sz="20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nom </a:t>
            </a:r>
            <a:r>
              <a:rPr lang="en-US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pl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 y’all</a:t>
            </a:r>
            <a:endParaRPr lang="el-GR" sz="20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l-GR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φωτός </a:t>
            </a: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gen </a:t>
            </a:r>
            <a:r>
              <a:rPr lang="en-US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sg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 light</a:t>
            </a:r>
            <a:endParaRPr lang="en-US" sz="2000" dirty="0">
              <a:solidFill>
                <a:srgbClr val="FFFF00"/>
              </a:solidFill>
              <a:latin typeface="Palatino Linotype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778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Ancient Greek for Everyone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Unit </a:t>
            </a: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3 part 2 Biblical </a:t>
            </a: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reading </a:t>
            </a:r>
            <a:endParaRPr lang="en-US" sz="2800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defRPr/>
            </a:pP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Be 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able to:  </a:t>
            </a:r>
          </a:p>
          <a:p>
            <a:pPr lvl="2">
              <a:defRPr/>
            </a:pP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read the sentences aloud </a:t>
            </a:r>
          </a:p>
          <a:p>
            <a:pPr lvl="2">
              <a:defRPr/>
            </a:pP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parse each verb and noun (with article where it appears)</a:t>
            </a:r>
          </a:p>
          <a:p>
            <a:pPr lvl="2">
              <a:defRPr/>
            </a:pP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translate the sentences into English. </a:t>
            </a:r>
          </a:p>
        </p:txBody>
      </p:sp>
    </p:spTree>
    <p:extLst>
      <p:ext uri="{BB962C8B-B14F-4D97-AF65-F5344CB8AC3E}">
        <p14:creationId xmlns:p14="http://schemas.microsoft.com/office/powerpoint/2010/main" val="1026359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Ancient Greek for Everyone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001000" cy="4876800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All the sentences here come from ancient Greek writings related to the Bible, Jewish history and early Christianity. The passages are unchanged, except where … indicates a short omission. </a:t>
            </a:r>
          </a:p>
          <a:p>
            <a:pPr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To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provide context for the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quotation, there are brief introductions for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writings and stories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en-US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At the bottom of each slide are vocabulary entries and notes. These supply vocabulary and information for any words that have not yet appeared in the required vocabulary. </a:t>
            </a:r>
            <a:endParaRPr lang="en-U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578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Ancient Greek for Everyone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001000" cy="4953000"/>
          </a:xfrm>
        </p:spPr>
        <p:txBody>
          <a:bodyPr>
            <a:noAutofit/>
          </a:bodyPr>
          <a:lstStyle/>
          <a:p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Hebrew scripture was translated into </a:t>
            </a:r>
            <a:r>
              <a:rPr lang="en-US" sz="2400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koine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Greek in the second century B.C., a collection called the Septuagint. </a:t>
            </a:r>
          </a:p>
          <a:p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Early Christian writings cite scripture from the Septuagint and culled the Old Testament from it. </a:t>
            </a:r>
          </a:p>
          <a:p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 Septuagint derives its name from the Latin </a:t>
            </a:r>
            <a:r>
              <a:rPr lang="en-US" sz="2400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versio</a:t>
            </a:r>
            <a:r>
              <a:rPr lang="en-US" sz="24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septuaginta</a:t>
            </a:r>
            <a:r>
              <a:rPr lang="en-US" sz="24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interpretum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"translation of the seventy interpreters," (Greek: </a:t>
            </a:r>
            <a:r>
              <a:rPr lang="en-US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ἡ </a:t>
            </a:r>
            <a:r>
              <a:rPr lang="en-US" sz="2400" dirty="0" err="1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μετάφρασις</a:t>
            </a:r>
            <a:r>
              <a:rPr lang="en-US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τῶν</a:t>
            </a:r>
            <a:r>
              <a:rPr lang="en-US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ἑβδομήκοντα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"translation of the seventy." The Roman numeral LXX (seventy) is commonly used as an abbreviation. </a:t>
            </a:r>
          </a:p>
          <a:p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 following readings are quoted from the Septuagint.</a:t>
            </a:r>
          </a:p>
          <a:p>
            <a:endParaRPr lang="en-US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1036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Ancient Greek for Everyone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One of Job’s friends insists that Job can yet triumph:  </a:t>
            </a:r>
          </a:p>
          <a:p>
            <a:pPr marL="0" indent="0">
              <a:buNone/>
              <a:defRPr/>
            </a:pPr>
            <a:endParaRPr lang="en-US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00050" lvl="1" indent="0">
              <a:buNone/>
              <a:defRPr/>
            </a:pPr>
            <a:r>
              <a:rPr lang="el-GR" sz="2400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ἔστιν σοι ἐλπίς. </a:t>
            </a:r>
            <a:r>
              <a:rPr lang="el-GR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</a:p>
          <a:p>
            <a:pPr marL="400050" lvl="1" indent="0" algn="r">
              <a:buNone/>
              <a:defRPr/>
            </a:pPr>
            <a:r>
              <a:rPr lang="en-US" sz="20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LXX Job 11:18</a:t>
            </a:r>
            <a:endParaRPr lang="en-US" sz="20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00050" lvl="1" indent="0">
              <a:buNone/>
              <a:defRPr/>
            </a:pPr>
            <a:endParaRPr lang="en-U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354218" y="6457890"/>
            <a:ext cx="177163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el-GR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σύ</a:t>
            </a:r>
            <a:r>
              <a:rPr lang="el-GR" sz="20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dat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sg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 you</a:t>
            </a:r>
            <a:endParaRPr lang="el-GR" sz="2000" dirty="0" smtClean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7071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Ancient Greek for Everyone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Job later replies to another of his friends:  </a:t>
            </a:r>
          </a:p>
          <a:p>
            <a:pPr marL="0" indent="0">
              <a:buNone/>
              <a:defRPr/>
            </a:pPr>
            <a:endParaRPr lang="en-US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00050" lvl="1" indent="0">
              <a:buNone/>
              <a:defRPr/>
            </a:pPr>
            <a:r>
              <a:rPr lang="el-GR" sz="2400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ποῦ οὖν μου ἔτι ἐστὶν ἡ ἐλπίς; </a:t>
            </a:r>
            <a:endParaRPr lang="el-GR" sz="2400" dirty="0" smtClean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  <a:p>
            <a:pPr marL="400050" lvl="1" indent="0" algn="r">
              <a:buNone/>
              <a:defRPr/>
            </a:pPr>
            <a:r>
              <a:rPr lang="en-US" sz="20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LXX Job 17:15</a:t>
            </a:r>
            <a:endParaRPr lang="en-US" sz="20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00050" lvl="1" indent="0">
              <a:buNone/>
              <a:defRPr/>
            </a:pPr>
            <a:endParaRPr lang="en-U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6123057"/>
            <a:ext cx="202972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el-GR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ἔτι</a:t>
            </a:r>
            <a:r>
              <a:rPr lang="el-GR" sz="20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still, yet, now </a:t>
            </a:r>
          </a:p>
          <a:p>
            <a:pPr>
              <a:defRPr/>
            </a:pPr>
            <a:r>
              <a:rPr lang="el-GR" sz="20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μου</a:t>
            </a:r>
            <a:r>
              <a:rPr lang="el-GR" sz="2000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my</a:t>
            </a:r>
            <a:endParaRPr lang="el-GR" sz="2000" dirty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519533" y="6118269"/>
            <a:ext cx="160172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el-GR" sz="20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οὖν</a:t>
            </a:r>
            <a:r>
              <a:rPr lang="en-US" sz="20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therefore</a:t>
            </a:r>
            <a:endParaRPr lang="el-GR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l-GR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ποῦ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where? </a:t>
            </a:r>
            <a:r>
              <a:rPr lang="el-GR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119413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Ancient Greek for Everyone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From a prayer for deliverance: </a:t>
            </a:r>
          </a:p>
          <a:p>
            <a:pPr marL="0" indent="0">
              <a:buNone/>
              <a:defRPr/>
            </a:pPr>
            <a:endParaRPr lang="en-US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00050" lvl="1" indent="0">
              <a:buNone/>
              <a:defRPr/>
            </a:pPr>
            <a:r>
              <a:rPr lang="el-GR" sz="2400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σή ἐστιν ἡ ἡμέρα, καὶ σή ἐστιν ἡ </a:t>
            </a:r>
            <a:r>
              <a:rPr lang="el-GR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νύξ,  </a:t>
            </a:r>
            <a:endParaRPr lang="en-US" sz="2400" dirty="0" smtClean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  <a:p>
            <a:pPr marL="400050" lvl="1" indent="0" algn="r">
              <a:buNone/>
              <a:defRPr/>
            </a:pP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LXX Ps. </a:t>
            </a:r>
            <a:r>
              <a:rPr lang="el-GR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73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l-GR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6</a:t>
            </a:r>
          </a:p>
          <a:p>
            <a:pPr marL="400050" lvl="1" indent="0">
              <a:buNone/>
              <a:defRPr/>
            </a:pPr>
            <a:endParaRPr lang="en-U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8197" y="6125444"/>
            <a:ext cx="255871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el-GR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ἡμέρα</a:t>
            </a:r>
            <a:r>
              <a:rPr lang="el-GR" sz="20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(nom </a:t>
            </a:r>
            <a:r>
              <a:rPr lang="en-US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sg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l-GR" sz="2000" dirty="0" smtClean="0">
                <a:solidFill>
                  <a:srgbClr val="FFFF00"/>
                </a:solidFill>
                <a:latin typeface="Palatino Linotype" panose="02040502050505030304" pitchFamily="18" charset="0"/>
                <a:cs typeface="Times New Roman" pitchFamily="18" charset="0"/>
              </a:rPr>
              <a:t>ἡ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day</a:t>
            </a:r>
          </a:p>
          <a:p>
            <a:pPr>
              <a:defRPr/>
            </a:pPr>
            <a:r>
              <a:rPr lang="el-GR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καί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and</a:t>
            </a:r>
            <a:endParaRPr lang="el-GR" sz="2000" dirty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001777" y="6479499"/>
            <a:ext cx="11240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el-GR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σή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yours</a:t>
            </a:r>
            <a:endParaRPr lang="el-GR" sz="2000" dirty="0" smtClean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4793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Ancient Greek for Everyone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From a prayer by David when he was in a cave: </a:t>
            </a:r>
          </a:p>
          <a:p>
            <a:pPr marL="0" indent="0">
              <a:buNone/>
              <a:defRPr/>
            </a:pPr>
            <a:endParaRPr lang="en-US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00050" lvl="1" indent="0">
              <a:buNone/>
              <a:defRPr/>
            </a:pPr>
            <a:r>
              <a:rPr lang="el-GR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Σὺ εἶ ἡ ἐλπίς μου,  </a:t>
            </a:r>
            <a:endParaRPr lang="en-US" sz="2400" dirty="0" smtClean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  <a:p>
            <a:pPr marL="400050" lvl="1" indent="0" algn="r">
              <a:buNone/>
              <a:defRPr/>
            </a:pP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LXX Ps. 141:6</a:t>
            </a:r>
          </a:p>
          <a:p>
            <a:pPr marL="400050" lvl="1" indent="0">
              <a:buNone/>
              <a:defRPr/>
            </a:pPr>
            <a:endParaRPr lang="en-U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6457890"/>
            <a:ext cx="102784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el-GR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μου</a:t>
            </a:r>
            <a:r>
              <a:rPr lang="el-GR" sz="20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my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229693" y="6457890"/>
            <a:ext cx="19143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el-GR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σύ</a:t>
            </a:r>
            <a:r>
              <a:rPr lang="el-GR" sz="20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(nom </a:t>
            </a:r>
            <a:r>
              <a:rPr lang="en-US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sg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 you</a:t>
            </a:r>
            <a:endParaRPr lang="el-GR" sz="2000" dirty="0" smtClean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6386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Ancient Greek for Everyone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From the prophecies of Ezra:  </a:t>
            </a:r>
          </a:p>
          <a:p>
            <a:pPr marL="0" indent="0">
              <a:buNone/>
              <a:defRPr/>
            </a:pPr>
            <a:endParaRPr lang="en-US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00050" lvl="1" indent="0">
              <a:buNone/>
              <a:defRPr/>
            </a:pPr>
            <a:r>
              <a:rPr lang="el-GR" sz="2400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καὶ νῦν ἐστιν ἐλπὶς τῷ Ισραηλ</a:t>
            </a:r>
            <a:r>
              <a:rPr lang="el-GR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.</a:t>
            </a:r>
            <a:r>
              <a:rPr lang="en-US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l-GR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</a:p>
          <a:p>
            <a:pPr marL="400050" lvl="1" indent="0" algn="r">
              <a:buNone/>
              <a:defRPr/>
            </a:pPr>
            <a:r>
              <a:rPr lang="en-US" sz="20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LXX Ezra 1 8:89</a:t>
            </a:r>
            <a:endParaRPr lang="en-US" sz="20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00050" lvl="1" indent="0">
              <a:buNone/>
              <a:defRPr/>
            </a:pPr>
            <a:endParaRPr lang="en-U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6421145"/>
            <a:ext cx="100540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el-GR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καί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and</a:t>
            </a:r>
            <a:endParaRPr lang="el-GR" sz="2000" dirty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955854" y="6421145"/>
            <a:ext cx="11881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el-GR" sz="20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νῦν </a:t>
            </a: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now </a:t>
            </a:r>
          </a:p>
        </p:txBody>
      </p:sp>
    </p:spTree>
    <p:extLst>
      <p:ext uri="{BB962C8B-B14F-4D97-AF65-F5344CB8AC3E}">
        <p14:creationId xmlns:p14="http://schemas.microsoft.com/office/powerpoint/2010/main" val="123499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8778</TotalTime>
  <Words>537</Words>
  <Application>Microsoft Office PowerPoint</Application>
  <PresentationFormat>On-screen Show (4:3)</PresentationFormat>
  <Paragraphs>96</Paragraphs>
  <Slides>11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Ancient Greek for Everyone: A New Digital Resource for Beginning Greek  Units 3 part 2:  Feminine Nouns Biblical Reading</vt:lpstr>
      <vt:lpstr>Ancient Greek for Everyone</vt:lpstr>
      <vt:lpstr>Ancient Greek for Everyone</vt:lpstr>
      <vt:lpstr>Ancient Greek for Everyone</vt:lpstr>
      <vt:lpstr>Ancient Greek for Everyone</vt:lpstr>
      <vt:lpstr>Ancient Greek for Everyone</vt:lpstr>
      <vt:lpstr>Ancient Greek for Everyone</vt:lpstr>
      <vt:lpstr>Ancient Greek for Everyone</vt:lpstr>
      <vt:lpstr>Ancient Greek for Everyone</vt:lpstr>
      <vt:lpstr>Ancient Greek for Everyone</vt:lpstr>
      <vt:lpstr>Ancient Greek for Everyone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Greek 1001 Elementary Greek</dc:title>
  <dc:creator>Wilfred E Major</dc:creator>
  <cp:lastModifiedBy>Wilfred E Major</cp:lastModifiedBy>
  <cp:revision>586</cp:revision>
  <dcterms:created xsi:type="dcterms:W3CDTF">2012-08-17T18:41:45Z</dcterms:created>
  <dcterms:modified xsi:type="dcterms:W3CDTF">2015-06-18T20:48:48Z</dcterms:modified>
</cp:coreProperties>
</file>